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Инвесторам · октябрь 2026</a:t>
            </a:r>
          </a:p>
          <a:p>
            <a:r>
              <a:t>Кредитный балл</a:t>
            </a:r>
          </a:p>
          <a:p>
            <a:r>
              <a:t>эмитентов ЦФА</a:t>
            </a:r>
          </a:p>
          <a:p>
            <a:r>
              <a:t>по первоисточникам</a:t>
            </a:r>
          </a:p>
          <a:p>
            <a:r>
              <a:t>СТАКАН — терминал рынка цифровых финансовых активов Беларуси. Читаем отчётность эмитентов сами и считаем балл по открытой формуле.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Рынок</a:t>
            </a:r>
          </a:p>
          <a:p>
            <a:r>
              <a:t>Ставку видно на витрине, риск эмитента — нет</a:t>
            </a:r>
          </a:p>
          <a:p>
            <a:r>
              <a:t>Нет проспекта</a:t>
            </a:r>
          </a:p>
          <a:p>
            <a:r>
              <a:t>Условия — в декларации о цифровых знаках. Отчётность эмитент публикует сам, где и в каком объёме решит.</a:t>
            </a:r>
          </a:p>
          <a:p>
            <a:r>
              <a:t>Нет рейтингов</a:t>
            </a:r>
          </a:p>
          <a:p>
            <a:r>
              <a:t>У большинства эмитентов ЦФА нет рейтинга агентства. Выпуски сравнивают по ставке и сроку.</a:t>
            </a:r>
          </a:p>
          <a:p>
            <a:r>
              <a:t>Дефолты уже были</a:t>
            </a:r>
          </a:p>
          <a:p>
            <a:r>
              <a:t>Регулятор публиковал неисполнение обязательств: «АкриКам», «Паркерпласт», «Свисс Лизинг», ТД «Форсаж».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Продукт</a:t>
            </a:r>
          </a:p>
          <a:p>
            <a:r>
              <a:t>Один терминал на весь рынок ЦФА</a:t>
            </a:r>
          </a:p>
          <a:p>
            <a:r>
              <a:t>Скринер</a:t>
            </a:r>
          </a:p>
          <a:p>
            <a:r>
              <a:t>Все выпуски площадок с доходностью к погашению.</a:t>
            </a:r>
          </a:p>
          <a:p>
            <a:r>
              <a:t>Вторичный рынок</a:t>
            </a:r>
          </a:p>
          <a:p>
            <a:r>
              <a:t>Живой стакан заявок и история по каждому выпуску.</a:t>
            </a:r>
          </a:p>
          <a:p>
            <a:r>
              <a:t>Портфель</a:t>
            </a:r>
          </a:p>
          <a:p>
            <a:r>
              <a:t>Купоны, погашения, уведомления, отчёт в PDF с QR-проверкой.</a:t>
            </a:r>
          </a:p>
          <a:p>
            <a:r>
              <a:t>Карточка эмитента</a:t>
            </a:r>
          </a:p>
          <a:p>
            <a:r>
              <a:t>Балл, покрытие данными, источник у каждого факта.</a:t>
            </a:r>
          </a:p>
          <a:p>
            <a:r>
              <a:t>Открытая методика</a:t>
            </a:r>
          </a:p>
          <a:p>
            <a:r>
              <a:t>Веса, шкала и правила подстановки — целиком.</a:t>
            </a:r>
          </a:p>
          <a:p>
            <a:r>
              <a:t>Открытое API</a:t>
            </a:r>
          </a:p>
          <a:p>
            <a:r>
              <a:t>Те же данные машиночитаемо, без ключа.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Пайплайн разбора</a:t>
            </a:r>
          </a:p>
          <a:p>
            <a:r>
              <a:t>Балл стоит ровно столько, сколько документов под ним прочитано</a:t>
            </a:r>
          </a:p>
          <a:p>
            <a:r>
              <a:t>Ядро продукта — не формула, а конвейер, который превращает скан бухгалтерского баланса в проверенные числа. Формулу можно скопировать за день, конвейер — нет.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Пайплайн разбора</a:t>
            </a:r>
          </a:p>
          <a:p>
            <a:r>
              <a:t>Шесть шагов от документа до балла</a:t>
            </a:r>
          </a:p>
          <a:p>
            <a:r>
              <a:t>01 Сбор</a:t>
            </a:r>
          </a:p>
          <a:p>
            <a:r>
              <a:t>ЕПФР, сайты эмитентов, БВФБ, реестры, лента регулятора</a:t>
            </a:r>
          </a:p>
          <a:p>
            <a:r>
              <a:t>02 Очередь</a:t>
            </a:r>
          </a:p>
          <a:p>
            <a:r>
              <a:t>Документы ждут разбора в базе и не теряются</a:t>
            </a:r>
          </a:p>
          <a:p>
            <a:r>
              <a:t>03 Чтение</a:t>
            </a:r>
          </a:p>
          <a:p>
            <a:r>
              <a:t>Текст PDF, OCR, разметка таблиц, модель</a:t>
            </a:r>
          </a:p>
          <a:p>
            <a:r>
              <a:t>04 Приёмка</a:t>
            </a:r>
          </a:p>
          <a:p>
            <a:r>
              <a:t>Только если сходится арифметика формы</a:t>
            </a:r>
          </a:p>
          <a:p>
            <a:r>
              <a:t>05 Балл</a:t>
            </a:r>
          </a:p>
          <a:p>
            <a:r>
              <a:t>Открытая формула и доля покрытия данными</a:t>
            </a:r>
          </a:p>
          <a:p>
            <a:r>
              <a:t>06 Карточка</a:t>
            </a:r>
          </a:p>
          <a:p>
            <a:r>
              <a:t>У каждой цифры — источник и копия документа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Пайплайн · чтение</a:t>
            </a:r>
          </a:p>
          <a:p>
            <a:r>
              <a:t>Сначала дешёвые способы, модель — после отказа правил</a:t>
            </a:r>
          </a:p>
          <a:p>
            <a:r>
              <a:t>Способ Когда Стоимость</a:t>
            </a:r>
          </a:p>
          <a:p>
            <a:r>
              <a:t>Текстовый слой PDF с текстом почти бесплатно</a:t>
            </a:r>
          </a:p>
          <a:p>
            <a:r>
              <a:t>OCR по линейкам скан бланка с линейками локальный tesseract</a:t>
            </a:r>
          </a:p>
          <a:p>
            <a:r>
              <a:t>Разметка таблиц скан без линеек 0,1–0,5 с на страницу, без GPU</a:t>
            </a:r>
          </a:p>
          <a:p>
            <a:r>
              <a:t>Модель примечания, МСФО, нестандартные формы оплата API</a:t>
            </a:r>
          </a:p>
          <a:p>
            <a:r>
              <a:t>Замер на 38 страницах сканов: с линейками правила нашли 211 кодов баланса против 93 у модели, без линеек — 19 против 106.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Пайплайн · приёмка</a:t>
            </a:r>
          </a:p>
          <a:p>
            <a:r>
              <a:t>Документ проверяет сам себя Распознанное число не принимается на веру: если арифметика формы не сошлась, документ возвращается в очередь с причиной.</a:t>
            </a:r>
          </a:p>
          <a:p>
            <a:r>
              <a:t>Баланс</a:t>
            </a:r>
          </a:p>
          <a:p>
            <a:r>
              <a:t>Итоги разделов равны сумме строк, актив равен пассиву</a:t>
            </a:r>
          </a:p>
          <a:p>
            <a:r>
              <a:t>Движение денег</a:t>
            </a:r>
          </a:p>
          <a:p>
            <a:r>
              <a:t>Три потока дают изменение остатка денежных средств</a:t>
            </a:r>
          </a:p>
          <a:p>
            <a:r>
              <a:t>МСФО</a:t>
            </a:r>
          </a:p>
          <a:p>
            <a:r>
              <a:t>Итог капитала совпадает с капиталом в балансе того же документа</a:t>
            </a:r>
          </a:p>
          <a:p>
            <a:r>
              <a:t>0 неверных чисел у всех моделей на 35 подтверждённых клетках — модели различаются полнотой, а не ошибками.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Объём</a:t>
            </a:r>
          </a:p>
          <a:p>
            <a:r>
              <a:t>Что уже прочитано</a:t>
            </a:r>
          </a:p>
          <a:p>
            <a:r>
              <a:t>2 536</a:t>
            </a:r>
          </a:p>
          <a:p>
            <a:r>
              <a:t>документов эмитентов в очереди разбора</a:t>
            </a:r>
          </a:p>
          <a:p>
            <a:r>
              <a:t>56 195</a:t>
            </a:r>
          </a:p>
          <a:p>
            <a:r>
              <a:t>строк отчётности в базе</a:t>
            </a:r>
          </a:p>
          <a:p>
            <a:r>
              <a:t>1 162</a:t>
            </a:r>
          </a:p>
          <a:p>
            <a:r>
              <a:t>документа разобрано и принято</a:t>
            </a:r>
          </a:p>
          <a:p>
            <a:r>
              <a:t>125</a:t>
            </a:r>
          </a:p>
          <a:p>
            <a:r>
              <a:t>сайтов эмитентов в регулярном обходе</a:t>
            </a:r>
          </a:p>
          <a:p>
            <a:r>
              <a:t>94</a:t>
            </a:r>
          </a:p>
          <a:p>
            <a:r>
              <a:t>аудиторских мнения, часть — со сканов</a:t>
            </a:r>
          </a:p>
          <a:p>
            <a:r>
              <a:t>8 из 9</a:t>
            </a:r>
          </a:p>
          <a:p>
            <a:r>
              <a:t>отчётностей МСФО принято</a:t>
            </a:r>
          </a:p>
          <a:p>
            <a:r>
              <a:t>Очередь — на 2 октября 2026 г.; строки, документы, мнения — на 22 августа 2026 г.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Почему нам верят</a:t>
            </a:r>
          </a:p>
          <a:p>
            <a:r>
              <a:t>Открытая формула — не уязвимость, а продукт</a:t>
            </a:r>
          </a:p>
          <a:p>
            <a:r>
              <a:t>Формула опубликована</a:t>
            </a:r>
          </a:p>
          <a:p>
            <a:r>
              <a:t>Веса, шкала и правила подстановки. Экспертного суждения в модели нет.</a:t>
            </a:r>
          </a:p>
          <a:p>
            <a:r>
              <a:t>Источник у каждой цифры</a:t>
            </a:r>
          </a:p>
          <a:p>
            <a:r>
              <a:t>Ссылка на первоисточник и наша копия документа — на случай, если эмитент его уберёт.</a:t>
            </a:r>
          </a:p>
          <a:p>
            <a:r>
              <a:t>Покрытие рядом с баллом</a:t>
            </a:r>
          </a:p>
          <a:p>
            <a:r>
              <a:t>Балл при 65 % и при 95 % данных — разные утверждения, и мы их различаем.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Фонд · firstdigital.tech</a:t>
            </a:r>
          </a:p>
          <a:p>
            <a:r>
              <a:t>Первый потребитель продукта — мы сами Фонд вкладывает собственные средства компании в цифровые активы — по тем же документам и той же формуле, что публикует СТАКАН. Состав портфеля открыт в долях.</a:t>
            </a:r>
          </a:p>
          <a:p>
            <a:r>
              <a:t>Новые выпуски</a:t>
            </a:r>
          </a:p>
          <a:p>
            <a:r>
              <a:t>Первичные размещения ЦФА</a:t>
            </a:r>
          </a:p>
          <a:p>
            <a:r>
              <a:t>Вторичный рынок</a:t>
            </a:r>
          </a:p>
          <a:p>
            <a:r>
              <a:t>Покупки в стаканах площадок</a:t>
            </a:r>
          </a:p>
          <a:p>
            <a:r>
              <a:t>Закрытые сделки</a:t>
            </a:r>
          </a:p>
          <a:p>
            <a:r>
              <a:t>Напрямую с эмитентом или держателем</a:t>
            </a:r>
          </a:p>
          <a:p>
            <a:r>
              <a:t>Проблемные активы</a:t>
            </a:r>
          </a:p>
          <a:p>
            <a:r>
              <a:t>Выкуп выпусков у дефолта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Модель</a:t>
            </a:r>
          </a:p>
          <a:p>
            <a:r>
              <a:t>Витрина бесплатна, платят за глубину и данные</a:t>
            </a:r>
          </a:p>
          <a:p>
            <a:r>
              <a:t>Кому Что Как</a:t>
            </a:r>
          </a:p>
          <a:p>
            <a:r>
              <a:t>Частный инвестор карточки, методика, скринер бесплатно</a:t>
            </a:r>
          </a:p>
          <a:p>
            <a:r>
              <a:t>Активный инвестор алерты, глубина истории, отчёты подписка</a:t>
            </a:r>
          </a:p>
          <a:p>
            <a:r>
              <a:t>Площадки ЦФА балл и покрытие на витрине выпуска лицензия</a:t>
            </a:r>
          </a:p>
          <a:p>
            <a:r>
              <a:t>Банки и брокеры данные по API с SLA лицензия</a:t>
            </a:r>
          </a:p>
          <a:p>
            <a:r>
              <a:t>Сейчас продукт бесплатный. Платные уровни — гипотезы, которые раунд должен проверить.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Первая Цифровая Запрос</a:t>
            </a:r>
          </a:p>
          <a:p>
            <a:r>
              <a:t>$50–80 тыс. на 12 месяцев</a:t>
            </a:r>
          </a:p>
          <a:p>
            <a:r>
              <a:t>Цель года — первая выручка: платные уровни, API и первые B2B-клиенты.</a:t>
            </a:r>
          </a:p>
          <a:p>
            <a:r>
              <a:t>60 %</a:t>
            </a:r>
          </a:p>
          <a:p>
            <a:r>
              <a:t>Команда</a:t>
            </a:r>
          </a:p>
          <a:p>
            <a:r>
              <a:t>Второй разработчик: платные уровни, API с SLA, ускорение разбора.</a:t>
            </a:r>
          </a:p>
          <a:p>
            <a:r>
              <a:t>15 %</a:t>
            </a:r>
          </a:p>
          <a:p>
            <a:r>
              <a:t>Покрытие</a:t>
            </a:r>
          </a:p>
          <a:p>
            <a:r>
              <a:t>Модель и машина разбора: дочитать очередь, примечания и МСФО.</a:t>
            </a:r>
          </a:p>
          <a:p>
            <a:r>
              <a:t>25 %</a:t>
            </a:r>
          </a:p>
          <a:p>
            <a:r>
              <a:t>Право и продажи</a:t>
            </a:r>
          </a:p>
          <a:p>
            <a:r>
              <a:t>Юридическое оформление, договоры с площадками и банками, резерв.</a:t>
            </a:r>
          </a:p>
          <a:p>
            <a:r>
              <a:t>Не оферта и не инвестиционная рекомендация. Условия обсуждаются индивидуально. 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Первая Цифровая · СТАКАН — инвесторам</dc:title>
  <dc:subject/>
  <dc:creator>ООО «Первая Цифровая»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